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y="6858000" cx="12192000"/>
  <p:notesSz cx="6858000" cy="9144000"/>
  <p:embeddedFontLst>
    <p:embeddedFont>
      <p:font typeface="PT Sans"/>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GoogleSlidesCustomDataVersion2">
      <go:slidesCustomData xmlns:go="http://customooxmlschemas.google.com/" r:id="rId33" roundtripDataSignature="AMtx7mgLNDbUB4AIo+bCXjQyJl0c04BkW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PTSans-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PTSans-italic.fntdata"/><Relationship Id="rId30" Type="http://schemas.openxmlformats.org/officeDocument/2006/relationships/font" Target="fonts/PTSans-bold.fntdata"/><Relationship Id="rId11" Type="http://schemas.openxmlformats.org/officeDocument/2006/relationships/slide" Target="slides/slide6.xml"/><Relationship Id="rId33" Type="http://customschemas.google.com/relationships/presentationmetadata" Target="metadata"/><Relationship Id="rId10" Type="http://schemas.openxmlformats.org/officeDocument/2006/relationships/slide" Target="slides/slide5.xml"/><Relationship Id="rId32" Type="http://schemas.openxmlformats.org/officeDocument/2006/relationships/font" Target="fonts/PTSans-boldItalic.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s.sagepub.com/en-us/nam/race-and-ethnicity-activity-1"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2" name="Google Shape;6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252a706d352_0_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252a706d352_0_4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2" name="Google Shape;122;g252a706d352_0_4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252a706d352_0_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252a706d352_0_4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9" name="Google Shape;129;g252a706d352_0_4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252a706d352_0_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252a706d352_0_5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Use to notes provided to elaborate on the points you wish to highlight.</a:t>
            </a:r>
            <a:endParaRPr/>
          </a:p>
        </p:txBody>
      </p:sp>
      <p:sp>
        <p:nvSpPr>
          <p:cNvPr id="136" name="Google Shape;136;g252a706d352_0_5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256a40f8428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256a40f8428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3" name="Google Shape;143;g256a40f8428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252a706d352_0_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252a706d352_0_6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2" name="Google Shape;152;g252a706d352_0_6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23e52c82d5e_0_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8" name="Google Shape;158;g23e52c82d5e_0_3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9" name="Google Shape;159;g23e52c82d5e_0_3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1e374001eb5_0_1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5" name="Google Shape;165;g1e374001eb5_0_15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6" name="Google Shape;166;g1e374001eb5_0_15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1e374001eb5_0_26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Learners may access the Handout via the QR code. You may choose to supply printed handouts if you prefer. </a:t>
            </a:r>
            <a:endParaRPr/>
          </a:p>
        </p:txBody>
      </p:sp>
      <p:sp>
        <p:nvSpPr>
          <p:cNvPr id="173" name="Google Shape;173;g1e374001eb5_0_2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252a706d352_0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252a706d352_0_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1" name="Google Shape;181;g252a706d352_0_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3e52c82d5e_0_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 name="Google Shape;187;g23e52c82d5e_0_3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8" name="Google Shape;188;g23e52c82d5e_0_3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6" name="Google Shape;66;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252a706d352_0_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252a706d352_0_1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5" name="Google Shape;195;g252a706d352_0_1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252a706d352_0_6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Learners may access the Handout via the QR code. You may choose to supply printed handouts if you prefer. </a:t>
            </a:r>
            <a:endParaRPr/>
          </a:p>
        </p:txBody>
      </p:sp>
      <p:sp>
        <p:nvSpPr>
          <p:cNvPr id="201" name="Google Shape;201;g252a706d352_0_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1e374001eb5_0_2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8" name="Google Shape;208;g1e374001eb5_0_2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9" name="Google Shape;209;g1e374001eb5_0_2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23e52c82d5e_0_4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6" name="Google Shape;216;g23e52c82d5e_0_49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7" name="Google Shape;217;g23e52c82d5e_0_49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23e52c82d5e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 name="Google Shape;72;g23e52c82d5e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3" name="Google Shape;73;g23e52c82d5e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252a706d352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Learners may access the Handout via the QR code. You may choose to supply printed handouts if you prefer. The exercise is taken from </a:t>
            </a:r>
            <a:r>
              <a:rPr lang="en-US" u="sng">
                <a:solidFill>
                  <a:schemeClr val="hlink"/>
                </a:solidFill>
                <a:hlinkClick r:id="rId2"/>
              </a:rPr>
              <a:t>https://us.sagepub.com/en-us/nam/race-and-ethnicity-activity-1</a:t>
            </a:r>
            <a:r>
              <a:rPr lang="en-US"/>
              <a:t> </a:t>
            </a:r>
            <a:endParaRPr/>
          </a:p>
          <a:p>
            <a:pPr indent="0" lvl="0" marL="0" rtl="0" algn="l">
              <a:lnSpc>
                <a:spcPct val="100000"/>
              </a:lnSpc>
              <a:spcBef>
                <a:spcPts val="0"/>
              </a:spcBef>
              <a:spcAft>
                <a:spcPts val="0"/>
              </a:spcAft>
              <a:buSzPts val="1400"/>
              <a:buNone/>
            </a:pPr>
            <a:r>
              <a:rPr b="1" lang="en-US"/>
              <a:t>Note to Instructors: </a:t>
            </a:r>
            <a:endParaRPr b="1"/>
          </a:p>
          <a:p>
            <a:pPr indent="0" lvl="0" marL="0" rtl="0" algn="l">
              <a:lnSpc>
                <a:spcPct val="100000"/>
              </a:lnSpc>
              <a:spcBef>
                <a:spcPts val="0"/>
              </a:spcBef>
              <a:spcAft>
                <a:spcPts val="0"/>
              </a:spcAft>
              <a:buSzPts val="1400"/>
              <a:buNone/>
            </a:pPr>
            <a:r>
              <a:rPr lang="en-US"/>
              <a:t>This exercise can be done in two stages. First, learners can volunteer to share their experiences. This can be done anonymously in an online forum or face-to-face in discussion, depending on the level of trust and rapport learners have with one another and with you. Conversation about the potential effects of colorblind rhetorical moves can occur in small groups online or in person—and learners can draw on stories their peers shared. After working in small groups, each group can report themes of their discussion to the larger class and it can serve as a basis for introducing additional research on colorblind racism and/or as a way to transition into talking about structural, cultural, and interpersonal manifestations of racism.</a:t>
            </a:r>
            <a:endParaRPr/>
          </a:p>
        </p:txBody>
      </p:sp>
      <p:sp>
        <p:nvSpPr>
          <p:cNvPr id="79" name="Google Shape;79;g252a706d352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23e52c82d5e_0_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 name="Google Shape;86;g23e52c82d5e_0_2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7" name="Google Shape;87;g23e52c82d5e_0_2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23e52c82d5e_0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 name="Google Shape;93;g23e52c82d5e_0_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 name="Google Shape;94;g23e52c82d5e_0_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252a706d352_0_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252a706d352_0_2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1" name="Google Shape;101;g252a706d352_0_2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252a706d352_0_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252a706d352_0_3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Use the notes provided to elaborate those points you would like to highlight </a:t>
            </a:r>
            <a:endParaRPr/>
          </a:p>
        </p:txBody>
      </p:sp>
      <p:sp>
        <p:nvSpPr>
          <p:cNvPr id="108" name="Google Shape;108;g252a706d352_0_3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252a706d352_0_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252a706d352_0_3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5" name="Google Shape;115;g252a706d352_0_3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Slajd tytułowy">
  <p:cSld name="3_Slajd tytułowy">
    <p:bg>
      <p:bgPr>
        <a:blipFill>
          <a:blip r:embed="rId2">
            <a:alphaModFix/>
          </a:blip>
          <a:stretch>
            <a:fillRect/>
          </a:stretch>
        </a:blipFill>
      </p:bgPr>
    </p:bg>
    <p:spTree>
      <p:nvGrpSpPr>
        <p:cNvPr id="10" name="Shape 10"/>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36" name="Shape 36"/>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bg>
      <p:bgPr>
        <a:blipFill>
          <a:blip r:embed="rId2">
            <a:alphaModFix/>
          </a:blip>
          <a:stretch>
            <a:fillRect/>
          </a:stretch>
        </a:blipFill>
      </p:bgPr>
    </p:bg>
    <p:spTree>
      <p:nvGrpSpPr>
        <p:cNvPr id="37" name="Shape 37"/>
        <p:cNvGrpSpPr/>
        <p:nvPr/>
      </p:nvGrpSpPr>
      <p:grpSpPr>
        <a:xfrm>
          <a:off x="0" y="0"/>
          <a:ext cx="0" cy="0"/>
          <a:chOff x="0" y="0"/>
          <a:chExt cx="0" cy="0"/>
        </a:xfrm>
      </p:grpSpPr>
      <p:sp>
        <p:nvSpPr>
          <p:cNvPr id="38" name="Google Shape;38;p30"/>
          <p:cNvSpPr txBox="1"/>
          <p:nvPr>
            <p:ph type="title"/>
          </p:nvPr>
        </p:nvSpPr>
        <p:spPr>
          <a:xfrm>
            <a:off x="831850" y="1499046"/>
            <a:ext cx="10515600" cy="3461647"/>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dk1"/>
              </a:buClr>
              <a:buSzPts val="5400"/>
              <a:buFont typeface="Verdana"/>
              <a:buNone/>
              <a:defRPr b="1" i="0" sz="5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9" name="Google Shape;39;p30"/>
          <p:cNvSpPr txBox="1"/>
          <p:nvPr>
            <p:ph idx="1" type="body"/>
          </p:nvPr>
        </p:nvSpPr>
        <p:spPr>
          <a:xfrm>
            <a:off x="831850" y="5317436"/>
            <a:ext cx="10515600" cy="685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rgbClr val="888C99"/>
              </a:buClr>
              <a:buSzPts val="2000"/>
              <a:buFont typeface="Arial"/>
              <a:buNone/>
              <a:defRPr b="0" i="0" sz="2000" u="none" cap="none" strike="noStrike">
                <a:solidFill>
                  <a:srgbClr val="888C99"/>
                </a:solidFill>
                <a:latin typeface="Verdana"/>
                <a:ea typeface="Verdana"/>
                <a:cs typeface="Verdana"/>
                <a:sym typeface="Verdana"/>
              </a:defRPr>
            </a:lvl2pPr>
            <a:lvl3pPr indent="-228600" lvl="2" marL="1371600" marR="0" rtl="0" algn="l">
              <a:lnSpc>
                <a:spcPct val="90000"/>
              </a:lnSpc>
              <a:spcBef>
                <a:spcPts val="500"/>
              </a:spcBef>
              <a:spcAft>
                <a:spcPts val="0"/>
              </a:spcAft>
              <a:buClr>
                <a:srgbClr val="888C99"/>
              </a:buClr>
              <a:buSzPts val="1800"/>
              <a:buFont typeface="Arial"/>
              <a:buNone/>
              <a:defRPr b="0" i="0" sz="1800" u="none" cap="none" strike="noStrike">
                <a:solidFill>
                  <a:srgbClr val="888C99"/>
                </a:solidFill>
                <a:latin typeface="Verdana"/>
                <a:ea typeface="Verdana"/>
                <a:cs typeface="Verdana"/>
                <a:sym typeface="Verdana"/>
              </a:defRPr>
            </a:lvl3pPr>
            <a:lvl4pPr indent="-228600" lvl="3" marL="1828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4pPr>
            <a:lvl5pPr indent="-228600" lvl="4" marL="22860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5pPr>
            <a:lvl6pPr indent="-228600" lvl="5" marL="27432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6pPr>
            <a:lvl7pPr indent="-228600" lvl="6" marL="32004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7pPr>
            <a:lvl8pPr indent="-228600" lvl="7" marL="36576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8pPr>
            <a:lvl9pPr indent="-228600" lvl="8" marL="4114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Dwa elementy zawartości">
  <p:cSld name="7_Dwa elementy zawartości">
    <p:bg>
      <p:bgPr>
        <a:blipFill>
          <a:blip r:embed="rId2">
            <a:alphaModFix/>
          </a:blip>
          <a:stretch>
            <a:fillRect/>
          </a:stretch>
        </a:blipFill>
      </p:bgPr>
    </p:bg>
    <p:spTree>
      <p:nvGrpSpPr>
        <p:cNvPr id="40" name="Shape 40"/>
        <p:cNvGrpSpPr/>
        <p:nvPr/>
      </p:nvGrpSpPr>
      <p:grpSpPr>
        <a:xfrm>
          <a:off x="0" y="0"/>
          <a:ext cx="0" cy="0"/>
          <a:chOff x="0" y="0"/>
          <a:chExt cx="0" cy="0"/>
        </a:xfrm>
      </p:grpSpPr>
      <p:sp>
        <p:nvSpPr>
          <p:cNvPr id="41" name="Google Shape;41;p31"/>
          <p:cNvSpPr txBox="1"/>
          <p:nvPr>
            <p:ph type="title"/>
          </p:nvPr>
        </p:nvSpPr>
        <p:spPr>
          <a:xfrm>
            <a:off x="815225" y="1491351"/>
            <a:ext cx="71620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3600"/>
              <a:buFont typeface="Verdana"/>
              <a:buNone/>
              <a:defRPr b="1" i="0" sz="36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2" name="Google Shape;42;p31"/>
          <p:cNvSpPr txBox="1"/>
          <p:nvPr>
            <p:ph idx="1" type="body"/>
          </p:nvPr>
        </p:nvSpPr>
        <p:spPr>
          <a:xfrm>
            <a:off x="838199" y="2816913"/>
            <a:ext cx="7139093"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43" name="Google Shape;43;p31"/>
          <p:cNvSpPr txBox="1"/>
          <p:nvPr>
            <p:ph idx="2" type="body"/>
          </p:nvPr>
        </p:nvSpPr>
        <p:spPr>
          <a:xfrm>
            <a:off x="8296310" y="1491351"/>
            <a:ext cx="3057489"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p:cSld name="Porównanie">
    <p:bg>
      <p:bgPr>
        <a:blipFill>
          <a:blip r:embed="rId2">
            <a:alphaModFix/>
          </a:blip>
          <a:stretch>
            <a:fillRect/>
          </a:stretch>
        </a:blipFill>
      </p:bgPr>
    </p:bg>
    <p:spTree>
      <p:nvGrpSpPr>
        <p:cNvPr id="44" name="Shape 44"/>
        <p:cNvGrpSpPr/>
        <p:nvPr/>
      </p:nvGrpSpPr>
      <p:grpSpPr>
        <a:xfrm>
          <a:off x="0" y="0"/>
          <a:ext cx="0" cy="0"/>
          <a:chOff x="0" y="0"/>
          <a:chExt cx="0" cy="0"/>
        </a:xfrm>
      </p:grpSpPr>
      <p:sp>
        <p:nvSpPr>
          <p:cNvPr id="45" name="Google Shape;45;p32"/>
          <p:cNvSpPr txBox="1"/>
          <p:nvPr>
            <p:ph idx="1" type="body"/>
          </p:nvPr>
        </p:nvSpPr>
        <p:spPr>
          <a:xfrm>
            <a:off x="839788" y="2537169"/>
            <a:ext cx="5157787"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6" name="Google Shape;46;p32"/>
          <p:cNvSpPr txBox="1"/>
          <p:nvPr>
            <p:ph idx="2" type="body"/>
          </p:nvPr>
        </p:nvSpPr>
        <p:spPr>
          <a:xfrm>
            <a:off x="6172200" y="2537169"/>
            <a:ext cx="5183188"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7" name="Google Shape;47;p32"/>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Verdana"/>
              <a:buNone/>
              <a:defRPr b="1" i="0" sz="4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8" name="Google Shape;48;p32"/>
          <p:cNvSpPr txBox="1"/>
          <p:nvPr>
            <p:ph idx="3" type="body"/>
          </p:nvPr>
        </p:nvSpPr>
        <p:spPr>
          <a:xfrm>
            <a:off x="839788" y="3527770"/>
            <a:ext cx="5157787" cy="2515222"/>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49" name="Google Shape;49;p32"/>
          <p:cNvSpPr txBox="1"/>
          <p:nvPr>
            <p:ph idx="4" type="body"/>
          </p:nvPr>
        </p:nvSpPr>
        <p:spPr>
          <a:xfrm>
            <a:off x="6172200" y="3527769"/>
            <a:ext cx="5183188" cy="251522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orównanie">
  <p:cSld name="1_Porównanie">
    <p:bg>
      <p:bgPr>
        <a:blipFill>
          <a:blip r:embed="rId2">
            <a:alphaModFix/>
          </a:blip>
          <a:stretch>
            <a:fillRect/>
          </a:stretch>
        </a:blipFill>
      </p:bgPr>
    </p:bg>
    <p:spTree>
      <p:nvGrpSpPr>
        <p:cNvPr id="50" name="Shape 50"/>
        <p:cNvGrpSpPr/>
        <p:nvPr/>
      </p:nvGrpSpPr>
      <p:grpSpPr>
        <a:xfrm>
          <a:off x="0" y="0"/>
          <a:ext cx="0" cy="0"/>
          <a:chOff x="0" y="0"/>
          <a:chExt cx="0" cy="0"/>
        </a:xfrm>
      </p:grpSpPr>
      <p:sp>
        <p:nvSpPr>
          <p:cNvPr id="51" name="Google Shape;51;p33"/>
          <p:cNvSpPr txBox="1"/>
          <p:nvPr>
            <p:ph idx="1" type="body"/>
          </p:nvPr>
        </p:nvSpPr>
        <p:spPr>
          <a:xfrm>
            <a:off x="839788" y="2537169"/>
            <a:ext cx="5157787"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52" name="Google Shape;52;p33"/>
          <p:cNvSpPr txBox="1"/>
          <p:nvPr>
            <p:ph idx="2" type="body"/>
          </p:nvPr>
        </p:nvSpPr>
        <p:spPr>
          <a:xfrm>
            <a:off x="6172200" y="2537169"/>
            <a:ext cx="5183188"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53" name="Google Shape;53;p33"/>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000"/>
              <a:buFont typeface="Verdana"/>
              <a:buNone/>
              <a:defRPr b="1" i="0" sz="4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4" name="Google Shape;54;p33"/>
          <p:cNvSpPr txBox="1"/>
          <p:nvPr>
            <p:ph idx="3" type="body"/>
          </p:nvPr>
        </p:nvSpPr>
        <p:spPr>
          <a:xfrm>
            <a:off x="839788" y="3527770"/>
            <a:ext cx="5157787" cy="2515222"/>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55" name="Google Shape;55;p33"/>
          <p:cNvSpPr txBox="1"/>
          <p:nvPr>
            <p:ph idx="4" type="body"/>
          </p:nvPr>
        </p:nvSpPr>
        <p:spPr>
          <a:xfrm>
            <a:off x="6172200" y="3527769"/>
            <a:ext cx="5183188" cy="251522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braz z podpisem">
  <p:cSld name="1_Obraz z podpisem">
    <p:bg>
      <p:bgPr>
        <a:blipFill>
          <a:blip r:embed="rId2">
            <a:alphaModFix/>
          </a:blip>
          <a:stretch>
            <a:fillRect/>
          </a:stretch>
        </a:blipFill>
      </p:bgPr>
    </p:bg>
    <p:spTree>
      <p:nvGrpSpPr>
        <p:cNvPr id="56" name="Shape 56"/>
        <p:cNvGrpSpPr/>
        <p:nvPr/>
      </p:nvGrpSpPr>
      <p:grpSpPr>
        <a:xfrm>
          <a:off x="0" y="0"/>
          <a:ext cx="0" cy="0"/>
          <a:chOff x="0" y="0"/>
          <a:chExt cx="0" cy="0"/>
        </a:xfrm>
      </p:grpSpPr>
      <p:sp>
        <p:nvSpPr>
          <p:cNvPr id="57" name="Google Shape;57;p34"/>
          <p:cNvSpPr/>
          <p:nvPr>
            <p:ph idx="2" type="pic"/>
          </p:nvPr>
        </p:nvSpPr>
        <p:spPr>
          <a:xfrm>
            <a:off x="3866322" y="1503673"/>
            <a:ext cx="7510452" cy="4524823"/>
          </a:xfrm>
          <a:prstGeom prst="rect">
            <a:avLst/>
          </a:prstGeom>
          <a:noFill/>
          <a:ln>
            <a:noFill/>
          </a:ln>
        </p:spPr>
      </p:sp>
      <p:sp>
        <p:nvSpPr>
          <p:cNvPr id="58" name="Google Shape;58;p34"/>
          <p:cNvSpPr txBox="1"/>
          <p:nvPr>
            <p:ph type="title"/>
          </p:nvPr>
        </p:nvSpPr>
        <p:spPr>
          <a:xfrm>
            <a:off x="839788" y="1503673"/>
            <a:ext cx="2668725" cy="93345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lt1"/>
              </a:buClr>
              <a:buSzPts val="2400"/>
              <a:buFont typeface="Verdana"/>
              <a:buNone/>
              <a:defRPr b="1" i="0" sz="24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9" name="Google Shape;59;p34"/>
          <p:cNvSpPr txBox="1"/>
          <p:nvPr>
            <p:ph idx="1" type="body"/>
          </p:nvPr>
        </p:nvSpPr>
        <p:spPr>
          <a:xfrm>
            <a:off x="839788" y="2764977"/>
            <a:ext cx="2668725" cy="326351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1600"/>
              <a:buFont typeface="Arial"/>
              <a:buNone/>
              <a:defRPr b="0" i="0" sz="16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Slajd tytułowy" type="title">
  <p:cSld name="TITLE">
    <p:bg>
      <p:bgPr>
        <a:blipFill>
          <a:blip r:embed="rId2">
            <a:alphaModFix/>
          </a:blip>
          <a:stretch>
            <a:fillRect/>
          </a:stretch>
        </a:blipFill>
      </p:bgPr>
    </p:bg>
    <p:spTree>
      <p:nvGrpSpPr>
        <p:cNvPr id="11" name="Shape 11"/>
        <p:cNvGrpSpPr/>
        <p:nvPr/>
      </p:nvGrpSpPr>
      <p:grpSpPr>
        <a:xfrm>
          <a:off x="0" y="0"/>
          <a:ext cx="0" cy="0"/>
          <a:chOff x="0" y="0"/>
          <a:chExt cx="0" cy="0"/>
        </a:xfrm>
      </p:grpSpPr>
      <p:sp>
        <p:nvSpPr>
          <p:cNvPr id="12" name="Google Shape;12;p23"/>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dk1"/>
              </a:buClr>
              <a:buSzPts val="6000"/>
              <a:buFont typeface="Verdana"/>
              <a:buNone/>
              <a:defRPr b="1" i="0" sz="6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3" name="Google Shape;13;p23"/>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Verdana"/>
                <a:ea typeface="Verdana"/>
                <a:cs typeface="Verdana"/>
                <a:sym typeface="Verdana"/>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Verdana"/>
                <a:ea typeface="Verdana"/>
                <a:cs typeface="Verdana"/>
                <a:sym typeface="Verdana"/>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Nagłówek sekcji">
  <p:cSld name="1_Nagłówek sekcji">
    <p:bg>
      <p:bgPr>
        <a:blipFill>
          <a:blip r:embed="rId2">
            <a:alphaModFix/>
          </a:blip>
          <a:stretch>
            <a:fillRect/>
          </a:stretch>
        </a:blipFill>
      </p:bgPr>
    </p:bg>
    <p:spTree>
      <p:nvGrpSpPr>
        <p:cNvPr id="14" name="Shape 14"/>
        <p:cNvGrpSpPr/>
        <p:nvPr/>
      </p:nvGrpSpPr>
      <p:grpSpPr>
        <a:xfrm>
          <a:off x="0" y="0"/>
          <a:ext cx="0" cy="0"/>
          <a:chOff x="0" y="0"/>
          <a:chExt cx="0" cy="0"/>
        </a:xfrm>
      </p:grpSpPr>
      <p:sp>
        <p:nvSpPr>
          <p:cNvPr id="15" name="Google Shape;15;p25"/>
          <p:cNvSpPr txBox="1"/>
          <p:nvPr>
            <p:ph type="title"/>
          </p:nvPr>
        </p:nvSpPr>
        <p:spPr>
          <a:xfrm>
            <a:off x="831850" y="1499047"/>
            <a:ext cx="10515600" cy="652482"/>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4000"/>
              <a:buFont typeface="Verdana"/>
              <a:buNone/>
              <a:defRPr b="1" i="0" sz="4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6" name="Google Shape;16;p25"/>
          <p:cNvSpPr txBox="1"/>
          <p:nvPr>
            <p:ph idx="1" type="body"/>
          </p:nvPr>
        </p:nvSpPr>
        <p:spPr>
          <a:xfrm>
            <a:off x="831850" y="2710927"/>
            <a:ext cx="10515600" cy="329230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rgbClr val="888C99"/>
              </a:buClr>
              <a:buSzPts val="2000"/>
              <a:buFont typeface="Arial"/>
              <a:buNone/>
              <a:defRPr b="0" i="0" sz="2000" u="none" cap="none" strike="noStrike">
                <a:solidFill>
                  <a:srgbClr val="888C99"/>
                </a:solidFill>
                <a:latin typeface="Verdana"/>
                <a:ea typeface="Verdana"/>
                <a:cs typeface="Verdana"/>
                <a:sym typeface="Verdana"/>
              </a:defRPr>
            </a:lvl2pPr>
            <a:lvl3pPr indent="-228600" lvl="2" marL="1371600" marR="0" rtl="0" algn="l">
              <a:lnSpc>
                <a:spcPct val="90000"/>
              </a:lnSpc>
              <a:spcBef>
                <a:spcPts val="500"/>
              </a:spcBef>
              <a:spcAft>
                <a:spcPts val="0"/>
              </a:spcAft>
              <a:buClr>
                <a:srgbClr val="888C99"/>
              </a:buClr>
              <a:buSzPts val="1800"/>
              <a:buFont typeface="Arial"/>
              <a:buNone/>
              <a:defRPr b="0" i="0" sz="1800" u="none" cap="none" strike="noStrike">
                <a:solidFill>
                  <a:srgbClr val="888C99"/>
                </a:solidFill>
                <a:latin typeface="Verdana"/>
                <a:ea typeface="Verdana"/>
                <a:cs typeface="Verdana"/>
                <a:sym typeface="Verdana"/>
              </a:defRPr>
            </a:lvl3pPr>
            <a:lvl4pPr indent="-228600" lvl="3" marL="1828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4pPr>
            <a:lvl5pPr indent="-228600" lvl="4" marL="22860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5pPr>
            <a:lvl6pPr indent="-228600" lvl="5" marL="27432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6pPr>
            <a:lvl7pPr indent="-228600" lvl="6" marL="32004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7pPr>
            <a:lvl8pPr indent="-228600" lvl="7" marL="36576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8pPr>
            <a:lvl9pPr indent="-228600" lvl="8" marL="4114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lajd tytułowy">
  <p:cSld name="1_Slajd tytułowy">
    <p:bg>
      <p:bgPr>
        <a:blipFill>
          <a:blip r:embed="rId2">
            <a:alphaModFix/>
          </a:blip>
          <a:stretch>
            <a:fillRect/>
          </a:stretch>
        </a:blipFill>
      </p:bgPr>
    </p:bg>
    <p:spTree>
      <p:nvGrpSpPr>
        <p:cNvPr id="17" name="Shape 17"/>
        <p:cNvGrpSpPr/>
        <p:nvPr/>
      </p:nvGrpSpPr>
      <p:grpSpPr>
        <a:xfrm>
          <a:off x="0" y="0"/>
          <a:ext cx="0" cy="0"/>
          <a:chOff x="0" y="0"/>
          <a:chExt cx="0" cy="0"/>
        </a:xfrm>
      </p:grpSpPr>
      <p:sp>
        <p:nvSpPr>
          <p:cNvPr id="18" name="Google Shape;18;p36"/>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lt1"/>
              </a:buClr>
              <a:buSzPts val="6000"/>
              <a:buFont typeface="Verdana"/>
              <a:buNone/>
              <a:defRPr b="1" i="0" sz="6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9" name="Google Shape;19;p36"/>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lt1"/>
              </a:buClr>
              <a:buSzPts val="2400"/>
              <a:buFont typeface="Arial"/>
              <a:buNone/>
              <a:defRPr b="0" i="0" sz="2400" u="none" cap="none" strike="noStrike">
                <a:solidFill>
                  <a:schemeClr val="lt1"/>
                </a:solidFill>
                <a:latin typeface="Verdana"/>
                <a:ea typeface="Verdana"/>
                <a:cs typeface="Verdana"/>
                <a:sym typeface="Verdana"/>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Verdana"/>
                <a:ea typeface="Verdana"/>
                <a:cs typeface="Verdana"/>
                <a:sym typeface="Verdana"/>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Verdana"/>
                <a:ea typeface="Verdana"/>
                <a:cs typeface="Verdana"/>
                <a:sym typeface="Verdana"/>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ytuł i zawartość" type="obj">
  <p:cSld name="OBJECT">
    <p:bg>
      <p:bgPr>
        <a:blipFill>
          <a:blip r:embed="rId2">
            <a:alphaModFix/>
          </a:blip>
          <a:stretch>
            <a:fillRect/>
          </a:stretch>
        </a:blipFill>
      </p:bgPr>
    </p:bg>
    <p:spTree>
      <p:nvGrpSpPr>
        <p:cNvPr id="20" name="Shape 20"/>
        <p:cNvGrpSpPr/>
        <p:nvPr/>
      </p:nvGrpSpPr>
      <p:grpSpPr>
        <a:xfrm>
          <a:off x="0" y="0"/>
          <a:ext cx="0" cy="0"/>
          <a:chOff x="0" y="0"/>
          <a:chExt cx="0" cy="0"/>
        </a:xfrm>
      </p:grpSpPr>
      <p:sp>
        <p:nvSpPr>
          <p:cNvPr id="21" name="Google Shape;21;p29"/>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Verdana"/>
              <a:buNone/>
              <a:defRPr b="1" i="0" sz="4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2" name="Google Shape;22;p29"/>
          <p:cNvSpPr txBox="1"/>
          <p:nvPr>
            <p:ph idx="1" type="body"/>
          </p:nvPr>
        </p:nvSpPr>
        <p:spPr>
          <a:xfrm>
            <a:off x="815225" y="2584836"/>
            <a:ext cx="10561550" cy="345719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Obraz z podpisem">
  <p:cSld name="2_Obraz z podpisem">
    <p:bg>
      <p:bgPr>
        <a:blipFill>
          <a:blip r:embed="rId2">
            <a:alphaModFix/>
          </a:blip>
          <a:stretch>
            <a:fillRect/>
          </a:stretch>
        </a:blipFill>
      </p:bgPr>
    </p:bg>
    <p:spTree>
      <p:nvGrpSpPr>
        <p:cNvPr id="23" name="Shape 23"/>
        <p:cNvGrpSpPr/>
        <p:nvPr/>
      </p:nvGrpSpPr>
      <p:grpSpPr>
        <a:xfrm>
          <a:off x="0" y="0"/>
          <a:ext cx="0" cy="0"/>
          <a:chOff x="0" y="0"/>
          <a:chExt cx="0" cy="0"/>
        </a:xfrm>
      </p:grpSpPr>
      <p:sp>
        <p:nvSpPr>
          <p:cNvPr id="24" name="Google Shape;24;p27"/>
          <p:cNvSpPr/>
          <p:nvPr>
            <p:ph idx="2" type="pic"/>
          </p:nvPr>
        </p:nvSpPr>
        <p:spPr>
          <a:xfrm>
            <a:off x="3866322" y="1503673"/>
            <a:ext cx="7510452" cy="4524823"/>
          </a:xfrm>
          <a:prstGeom prst="rect">
            <a:avLst/>
          </a:prstGeom>
          <a:noFill/>
          <a:ln>
            <a:noFill/>
          </a:ln>
        </p:spPr>
      </p:sp>
      <p:sp>
        <p:nvSpPr>
          <p:cNvPr id="25" name="Google Shape;25;p27"/>
          <p:cNvSpPr txBox="1"/>
          <p:nvPr>
            <p:ph type="title"/>
          </p:nvPr>
        </p:nvSpPr>
        <p:spPr>
          <a:xfrm>
            <a:off x="839788" y="1503673"/>
            <a:ext cx="2668725" cy="93345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2400"/>
              <a:buFont typeface="Verdana"/>
              <a:buNone/>
              <a:defRPr b="1" i="0" sz="2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6" name="Google Shape;26;p27"/>
          <p:cNvSpPr txBox="1"/>
          <p:nvPr>
            <p:ph idx="1" type="body"/>
          </p:nvPr>
        </p:nvSpPr>
        <p:spPr>
          <a:xfrm>
            <a:off x="839788" y="2764977"/>
            <a:ext cx="2668725" cy="326351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p:cSld name="Slajd tytułowy">
    <p:spTree>
      <p:nvGrpSpPr>
        <p:cNvPr id="27" name="Shape 27"/>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wa elementy zawartości">
  <p:cSld name="2_Dwa elementy zawartości">
    <p:bg>
      <p:bgPr>
        <a:blipFill>
          <a:blip r:embed="rId2">
            <a:alphaModFix/>
          </a:blip>
          <a:stretch>
            <a:fillRect/>
          </a:stretch>
        </a:blipFill>
      </p:bgPr>
    </p:bg>
    <p:spTree>
      <p:nvGrpSpPr>
        <p:cNvPr id="28" name="Shape 28"/>
        <p:cNvGrpSpPr/>
        <p:nvPr/>
      </p:nvGrpSpPr>
      <p:grpSpPr>
        <a:xfrm>
          <a:off x="0" y="0"/>
          <a:ext cx="0" cy="0"/>
          <a:chOff x="0" y="0"/>
          <a:chExt cx="0" cy="0"/>
        </a:xfrm>
      </p:grpSpPr>
      <p:sp>
        <p:nvSpPr>
          <p:cNvPr id="29" name="Google Shape;29;p24"/>
          <p:cNvSpPr txBox="1"/>
          <p:nvPr>
            <p:ph type="title"/>
          </p:nvPr>
        </p:nvSpPr>
        <p:spPr>
          <a:xfrm>
            <a:off x="815225" y="1491351"/>
            <a:ext cx="51212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3600"/>
              <a:buFont typeface="Verdana"/>
              <a:buNone/>
              <a:defRPr b="1" i="0" sz="36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0" name="Google Shape;30;p24"/>
          <p:cNvSpPr txBox="1"/>
          <p:nvPr>
            <p:ph idx="1" type="body"/>
          </p:nvPr>
        </p:nvSpPr>
        <p:spPr>
          <a:xfrm>
            <a:off x="838200" y="2816913"/>
            <a:ext cx="5098292"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31" name="Google Shape;31;p24"/>
          <p:cNvSpPr txBox="1"/>
          <p:nvPr>
            <p:ph idx="2" type="body"/>
          </p:nvPr>
        </p:nvSpPr>
        <p:spPr>
          <a:xfrm>
            <a:off x="6255508" y="1491351"/>
            <a:ext cx="5098292"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bg>
      <p:bgPr>
        <a:blipFill>
          <a:blip r:embed="rId2">
            <a:alphaModFix/>
          </a:blip>
          <a:stretch>
            <a:fillRect/>
          </a:stretch>
        </a:blipFill>
      </p:bgPr>
    </p:bg>
    <p:spTree>
      <p:nvGrpSpPr>
        <p:cNvPr id="32" name="Shape 32"/>
        <p:cNvGrpSpPr/>
        <p:nvPr/>
      </p:nvGrpSpPr>
      <p:grpSpPr>
        <a:xfrm>
          <a:off x="0" y="0"/>
          <a:ext cx="0" cy="0"/>
          <a:chOff x="0" y="0"/>
          <a:chExt cx="0" cy="0"/>
        </a:xfrm>
      </p:grpSpPr>
      <p:sp>
        <p:nvSpPr>
          <p:cNvPr id="33" name="Google Shape;33;p26"/>
          <p:cNvSpPr txBox="1"/>
          <p:nvPr>
            <p:ph type="title"/>
          </p:nvPr>
        </p:nvSpPr>
        <p:spPr>
          <a:xfrm>
            <a:off x="815225" y="1491351"/>
            <a:ext cx="51212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3600"/>
              <a:buFont typeface="Verdana"/>
              <a:buNone/>
              <a:defRPr b="1" i="0" sz="36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4" name="Google Shape;34;p26"/>
          <p:cNvSpPr txBox="1"/>
          <p:nvPr>
            <p:ph idx="1" type="body"/>
          </p:nvPr>
        </p:nvSpPr>
        <p:spPr>
          <a:xfrm>
            <a:off x="838200" y="2816913"/>
            <a:ext cx="5098292"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35" name="Google Shape;35;p26"/>
          <p:cNvSpPr txBox="1"/>
          <p:nvPr>
            <p:ph idx="2" type="body"/>
          </p:nvPr>
        </p:nvSpPr>
        <p:spPr>
          <a:xfrm>
            <a:off x="6255508" y="1491351"/>
            <a:ext cx="5098292"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8.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theme" Target="../theme/theme1.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spd="med">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hyperlink" Target="http://www.youtube.com/watch?v=jkfqi_x3D4Y" TargetMode="External"/><Relationship Id="rId4" Type="http://schemas.openxmlformats.org/officeDocument/2006/relationships/image" Target="../media/image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hyperlink" Target="https://youtu.be/iRDuZ7xVFDs" TargetMode="External"/><Relationship Id="rId4" Type="http://schemas.openxmlformats.org/officeDocument/2006/relationships/hyperlink" Target="http://www.youtube.com/watch?v=iRDuZ7xVFDs" TargetMode="External"/><Relationship Id="rId5" Type="http://schemas.openxmlformats.org/officeDocument/2006/relationships/image" Target="../media/image1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4.jp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4.jp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hyperlink" Target="http://www.youtube.com/watch?v=2TLIR0phOI4" TargetMode="External"/><Relationship Id="rId4" Type="http://schemas.openxmlformats.org/officeDocument/2006/relationships/image" Target="../media/image1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hyperlink" Target="https://www.gendereconomy.org/the-debate-about-quotas/" TargetMode="External"/><Relationship Id="rId4" Type="http://schemas.openxmlformats.org/officeDocument/2006/relationships/hyperlink" Target="https://www.europarl.europa.eu/RegData/etudes/BRIE/2021/689345/EPRS_BRI(2021)689345_EN.pdf" TargetMode="External"/><Relationship Id="rId5" Type="http://schemas.openxmlformats.org/officeDocument/2006/relationships/hyperlink" Target="https://www.youtube.com/watch?v=09k4jOxPuz0"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4.jp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g252a706d352_0_43"/>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The Purpose of Mainstreaming</a:t>
            </a:r>
            <a:endParaRPr/>
          </a:p>
        </p:txBody>
      </p:sp>
      <p:sp>
        <p:nvSpPr>
          <p:cNvPr id="125" name="Google Shape;125;g252a706d352_0_43"/>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This involves recognizing and valuing the diversity of human experiences and </a:t>
            </a:r>
            <a:r>
              <a:rPr b="1" lang="en-US"/>
              <a:t>actively working to challenge the existing power structures</a:t>
            </a:r>
            <a:r>
              <a:rPr lang="en-US"/>
              <a:t> that perpetuate exclusion and marginalization. </a:t>
            </a:r>
            <a:endParaRPr/>
          </a:p>
          <a:p>
            <a:pPr indent="-381000" lvl="0" marL="457200" rtl="0" algn="l">
              <a:spcBef>
                <a:spcPts val="0"/>
              </a:spcBef>
              <a:spcAft>
                <a:spcPts val="0"/>
              </a:spcAft>
              <a:buSzPts val="2400"/>
              <a:buChar char="●"/>
            </a:pPr>
            <a:r>
              <a:rPr lang="en-US"/>
              <a:t>Mainstreaming seeks to </a:t>
            </a:r>
            <a:r>
              <a:rPr b="1" lang="en-US"/>
              <a:t>create a more inclusive and representative society</a:t>
            </a:r>
            <a:r>
              <a:rPr lang="en-US"/>
              <a:t> by </a:t>
            </a:r>
            <a:r>
              <a:rPr b="1" lang="en-US"/>
              <a:t>promoting equity and social justice</a:t>
            </a:r>
            <a:r>
              <a:rPr lang="en-US"/>
              <a:t> through the integration of diverse perspectives and experiences.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g252a706d352_0_49"/>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Achieving Mainstreaming</a:t>
            </a:r>
            <a:endParaRPr/>
          </a:p>
        </p:txBody>
      </p:sp>
      <p:sp>
        <p:nvSpPr>
          <p:cNvPr id="132" name="Google Shape;132;g252a706d352_0_49"/>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This can be achieved through the adoption of policies, practices, and systems that prioritize and centre the needs and voices of underrepresented groups. </a:t>
            </a:r>
            <a:endParaRPr/>
          </a:p>
          <a:p>
            <a:pPr indent="-381000" lvl="0" marL="457200" rtl="0" algn="l">
              <a:spcBef>
                <a:spcPts val="0"/>
              </a:spcBef>
              <a:spcAft>
                <a:spcPts val="0"/>
              </a:spcAft>
              <a:buSzPts val="2400"/>
              <a:buChar char="●"/>
            </a:pPr>
            <a:r>
              <a:rPr lang="en-US"/>
              <a:t>In academia, mainstreaming can involve rethinking the curriculum, research, and institutional practices to ensure that they reflect the diversity of human experiences and create a supportive and inclusive learning environment for all students and staff.</a:t>
            </a:r>
            <a:endParaRPr/>
          </a:p>
          <a:p>
            <a:pPr indent="0" lvl="0" marL="0" rtl="0" algn="l">
              <a:spcBef>
                <a:spcPts val="1000"/>
              </a:spcBef>
              <a:spcAft>
                <a:spcPts val="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g252a706d352_0_55"/>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The Benefits of Mainstreaming</a:t>
            </a:r>
            <a:endParaRPr/>
          </a:p>
        </p:txBody>
      </p:sp>
      <p:sp>
        <p:nvSpPr>
          <p:cNvPr id="139" name="Google Shape;139;g252a706d352_0_55"/>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Enhances creativity and innovation</a:t>
            </a:r>
            <a:endParaRPr/>
          </a:p>
          <a:p>
            <a:pPr indent="-381000" lvl="0" marL="457200" rtl="0" algn="l">
              <a:spcBef>
                <a:spcPts val="0"/>
              </a:spcBef>
              <a:spcAft>
                <a:spcPts val="0"/>
              </a:spcAft>
              <a:buSzPts val="2400"/>
              <a:buChar char="●"/>
            </a:pPr>
            <a:r>
              <a:rPr lang="en-US"/>
              <a:t>Improves decision-making</a:t>
            </a:r>
            <a:endParaRPr/>
          </a:p>
          <a:p>
            <a:pPr indent="-381000" lvl="0" marL="457200" rtl="0" algn="l">
              <a:spcBef>
                <a:spcPts val="0"/>
              </a:spcBef>
              <a:spcAft>
                <a:spcPts val="0"/>
              </a:spcAft>
              <a:buSzPts val="2400"/>
              <a:buChar char="●"/>
            </a:pPr>
            <a:r>
              <a:rPr lang="en-US"/>
              <a:t>Fosters a more inclusive society</a:t>
            </a:r>
            <a:endParaRPr/>
          </a:p>
          <a:p>
            <a:pPr indent="-381000" lvl="0" marL="457200" rtl="0" algn="l">
              <a:spcBef>
                <a:spcPts val="0"/>
              </a:spcBef>
              <a:spcAft>
                <a:spcPts val="0"/>
              </a:spcAft>
              <a:buSzPts val="2400"/>
              <a:buChar char="●"/>
            </a:pPr>
            <a:r>
              <a:rPr lang="en-US"/>
              <a:t>Increases cultural understanding</a:t>
            </a:r>
            <a:endParaRPr/>
          </a:p>
          <a:p>
            <a:pPr indent="-381000" lvl="0" marL="457200" rtl="0" algn="l">
              <a:spcBef>
                <a:spcPts val="0"/>
              </a:spcBef>
              <a:spcAft>
                <a:spcPts val="0"/>
              </a:spcAft>
              <a:buSzPts val="2400"/>
              <a:buChar char="●"/>
            </a:pPr>
            <a:r>
              <a:rPr lang="en-US"/>
              <a:t>Boosts economic growth</a:t>
            </a:r>
            <a:endParaRPr/>
          </a:p>
          <a:p>
            <a:pPr indent="-381000" lvl="0" marL="457200" rtl="0" algn="l">
              <a:spcBef>
                <a:spcPts val="0"/>
              </a:spcBef>
              <a:spcAft>
                <a:spcPts val="0"/>
              </a:spcAft>
              <a:buSzPts val="2400"/>
              <a:buChar char="●"/>
            </a:pPr>
            <a:r>
              <a:rPr lang="en-US"/>
              <a:t>Encourages social cohesion</a:t>
            </a:r>
            <a:endParaRPr/>
          </a:p>
          <a:p>
            <a:pPr indent="-381000" lvl="0" marL="457200" rtl="0" algn="l">
              <a:spcBef>
                <a:spcPts val="0"/>
              </a:spcBef>
              <a:spcAft>
                <a:spcPts val="0"/>
              </a:spcAft>
              <a:buSzPts val="2400"/>
              <a:buChar char="●"/>
            </a:pPr>
            <a:r>
              <a:rPr lang="en-US"/>
              <a:t>Promotes fairness and equality</a:t>
            </a:r>
            <a:endParaRPr/>
          </a:p>
          <a:p>
            <a:pPr indent="-381000" lvl="0" marL="457200" rtl="0" algn="l">
              <a:spcBef>
                <a:spcPts val="0"/>
              </a:spcBef>
              <a:spcAft>
                <a:spcPts val="0"/>
              </a:spcAft>
              <a:buSzPts val="2400"/>
              <a:buChar char="●"/>
            </a:pPr>
            <a:r>
              <a:rPr lang="en-US"/>
              <a:t>Supports human rights</a:t>
            </a:r>
            <a:endParaRPr/>
          </a:p>
          <a:p>
            <a:pPr indent="-381000" lvl="0" marL="457200" rtl="0" algn="l">
              <a:spcBef>
                <a:spcPts val="0"/>
              </a:spcBef>
              <a:spcAft>
                <a:spcPts val="0"/>
              </a:spcAft>
              <a:buSzPts val="2400"/>
              <a:buChar char="●"/>
            </a:pPr>
            <a:r>
              <a:rPr lang="en-US"/>
              <a:t>Prepares people for a globalized world</a:t>
            </a:r>
            <a:endParaRPr/>
          </a:p>
          <a:p>
            <a:pPr indent="-381000" lvl="0" marL="457200" rtl="0" algn="l">
              <a:spcBef>
                <a:spcPts val="0"/>
              </a:spcBef>
              <a:spcAft>
                <a:spcPts val="0"/>
              </a:spcAft>
              <a:buSzPts val="2400"/>
              <a:buChar char="●"/>
            </a:pPr>
            <a:r>
              <a:rPr lang="en-US"/>
              <a:t>Reduces prejudice and discrimination</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g256a40f8428_0_0"/>
          <p:cNvSpPr txBox="1"/>
          <p:nvPr>
            <p:ph type="title"/>
          </p:nvPr>
        </p:nvSpPr>
        <p:spPr>
          <a:xfrm>
            <a:off x="839788" y="1503673"/>
            <a:ext cx="2668800" cy="933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Workplace adjustments</a:t>
            </a:r>
            <a:endParaRPr/>
          </a:p>
        </p:txBody>
      </p:sp>
      <p:sp>
        <p:nvSpPr>
          <p:cNvPr id="146" name="Google Shape;146;g256a40f8428_0_0"/>
          <p:cNvSpPr txBox="1"/>
          <p:nvPr>
            <p:ph idx="1" type="body"/>
          </p:nvPr>
        </p:nvSpPr>
        <p:spPr>
          <a:xfrm>
            <a:off x="839788" y="2764977"/>
            <a:ext cx="2668800" cy="32634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i="1" lang="en-US"/>
              <a:t>Some tips of ways of integrating different groups of workers</a:t>
            </a:r>
            <a:endParaRPr i="1"/>
          </a:p>
        </p:txBody>
      </p:sp>
      <p:sp>
        <p:nvSpPr>
          <p:cNvPr id="147" name="Google Shape;147;g256a40f8428_0_0"/>
          <p:cNvSpPr/>
          <p:nvPr>
            <p:ph idx="2" type="pic"/>
          </p:nvPr>
        </p:nvSpPr>
        <p:spPr>
          <a:xfrm>
            <a:off x="3866322" y="1503673"/>
            <a:ext cx="7510500" cy="4524900"/>
          </a:xfrm>
          <a:prstGeom prst="rect">
            <a:avLst/>
          </a:prstGeom>
        </p:spPr>
      </p:sp>
      <p:pic>
        <p:nvPicPr>
          <p:cNvPr descr="4 people with a disability or long-term health condition describe how they got the workplace adjustments they needed to fulfil their potential. &#10;Find out more: &#10;https://www.equalityhumanrights.com/en/advice-and-guidance/what-are-reasonable-adjustments" id="148" name="Google Shape;148;g256a40f8428_0_0" title="Workplace adjustments - British Sign Language version">
            <a:hlinkClick r:id="rId3"/>
          </p:cNvPr>
          <p:cNvPicPr preferRelativeResize="0"/>
          <p:nvPr/>
        </p:nvPicPr>
        <p:blipFill>
          <a:blip r:embed="rId4">
            <a:alphaModFix/>
          </a:blip>
          <a:stretch>
            <a:fillRect/>
          </a:stretch>
        </p:blipFill>
        <p:spPr>
          <a:xfrm>
            <a:off x="3710050" y="1399200"/>
            <a:ext cx="8229625" cy="46291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8"/>
                                        </p:tgtEl>
                                        <p:attrNameLst>
                                          <p:attrName>style.visibility</p:attrName>
                                        </p:attrNameLst>
                                      </p:cBhvr>
                                      <p:to>
                                        <p:strVal val="visible"/>
                                      </p:to>
                                    </p:set>
                                    <p:animEffect filter="fade" transition="in">
                                      <p:cBhvr>
                                        <p:cTn dur="1000"/>
                                        <p:tgtEl>
                                          <p:spTgt spid="14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g252a706d352_0_63"/>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Still a long way to go…</a:t>
            </a:r>
            <a:endParaRPr/>
          </a:p>
        </p:txBody>
      </p:sp>
      <p:sp>
        <p:nvSpPr>
          <p:cNvPr id="155" name="Google Shape;155;g252a706d352_0_63"/>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We shall now focus on gender mainstreaming and the need to have more diversity of genders in the workplace and on the platforms that affect society in general.</a:t>
            </a:r>
            <a:endParaRPr/>
          </a:p>
          <a:p>
            <a:pPr indent="0" lvl="0" marL="0" rtl="0" algn="l">
              <a:spcBef>
                <a:spcPts val="1000"/>
              </a:spcBef>
              <a:spcAft>
                <a:spcPts val="0"/>
              </a:spcAft>
              <a:buNone/>
            </a:pPr>
            <a:r>
              <a:t/>
            </a:r>
            <a:endParaRPr/>
          </a:p>
          <a:p>
            <a:pPr indent="0" lvl="0" marL="0" rtl="0" algn="l">
              <a:spcBef>
                <a:spcPts val="1000"/>
              </a:spcBef>
              <a:spcAft>
                <a:spcPts val="0"/>
              </a:spcAft>
              <a:buNone/>
            </a:pPr>
            <a:r>
              <a:rPr lang="en-US"/>
              <a:t>We shall discuss two important points:</a:t>
            </a:r>
            <a:endParaRPr/>
          </a:p>
          <a:p>
            <a:pPr indent="-381000" lvl="0" marL="457200" rtl="0" algn="l">
              <a:spcBef>
                <a:spcPts val="1000"/>
              </a:spcBef>
              <a:spcAft>
                <a:spcPts val="0"/>
              </a:spcAft>
              <a:buSzPts val="2400"/>
              <a:buAutoNum type="arabicPeriod"/>
            </a:pPr>
            <a:r>
              <a:rPr lang="en-US"/>
              <a:t>Gender quotas</a:t>
            </a:r>
            <a:endParaRPr/>
          </a:p>
          <a:p>
            <a:pPr indent="-381000" lvl="0" marL="457200" rtl="0" algn="l">
              <a:spcBef>
                <a:spcPts val="0"/>
              </a:spcBef>
              <a:spcAft>
                <a:spcPts val="0"/>
              </a:spcAft>
              <a:buSzPts val="2400"/>
              <a:buAutoNum type="arabicPeriod"/>
            </a:pPr>
            <a:r>
              <a:rPr lang="en-US"/>
              <a:t>Women in politics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g23e52c82d5e_0_30"/>
          <p:cNvSpPr txBox="1"/>
          <p:nvPr>
            <p:ph type="ctrTitle"/>
          </p:nvPr>
        </p:nvSpPr>
        <p:spPr>
          <a:xfrm>
            <a:off x="815225" y="1491351"/>
            <a:ext cx="10561500" cy="25440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SzPts val="6000"/>
              <a:buNone/>
            </a:pPr>
            <a:r>
              <a:rPr lang="en-US"/>
              <a:t>Gender Quotas</a:t>
            </a:r>
            <a:endParaRPr/>
          </a:p>
        </p:txBody>
      </p:sp>
      <p:sp>
        <p:nvSpPr>
          <p:cNvPr id="162" name="Google Shape;162;g23e52c82d5e_0_30"/>
          <p:cNvSpPr txBox="1"/>
          <p:nvPr>
            <p:ph idx="1" type="subTitle"/>
          </p:nvPr>
        </p:nvSpPr>
        <p:spPr>
          <a:xfrm>
            <a:off x="815225" y="4384883"/>
            <a:ext cx="10561500" cy="16557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1000"/>
              </a:spcBef>
              <a:spcAft>
                <a:spcPts val="0"/>
              </a:spcAft>
              <a:buSzPts val="2400"/>
              <a:buNone/>
            </a:pPr>
            <a:r>
              <a:rPr lang="en-US"/>
              <a:t>Section 2</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g1e374001eb5_0_152"/>
          <p:cNvSpPr txBox="1"/>
          <p:nvPr>
            <p:ph type="title"/>
          </p:nvPr>
        </p:nvSpPr>
        <p:spPr>
          <a:xfrm>
            <a:off x="839788" y="1503673"/>
            <a:ext cx="2668800" cy="9336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a:t>Introduction</a:t>
            </a:r>
            <a:endParaRPr/>
          </a:p>
        </p:txBody>
      </p:sp>
      <p:sp>
        <p:nvSpPr>
          <p:cNvPr id="169" name="Google Shape;169;g1e374001eb5_0_152"/>
          <p:cNvSpPr txBox="1"/>
          <p:nvPr>
            <p:ph idx="1" type="body"/>
          </p:nvPr>
        </p:nvSpPr>
        <p:spPr>
          <a:xfrm>
            <a:off x="839788" y="2764977"/>
            <a:ext cx="2668800" cy="3263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600"/>
              <a:buNone/>
            </a:pPr>
            <a:r>
              <a:rPr lang="en-US" u="sng">
                <a:solidFill>
                  <a:schemeClr val="hlink"/>
                </a:solidFill>
                <a:hlinkClick r:id="rId3"/>
              </a:rPr>
              <a:t>https://youtu.be/iRDuZ7xVFDs</a:t>
            </a:r>
            <a:r>
              <a:rPr lang="en-US"/>
              <a:t> </a:t>
            </a:r>
            <a:endParaRPr/>
          </a:p>
        </p:txBody>
      </p:sp>
      <p:pic>
        <p:nvPicPr>
          <p:cNvPr descr="Policy makers and organizations have been working toward achieving gender diversity for many decades, but progress has been slow and is perhaps even stagnating. Only 5% of the 500 CEOs on the 2016 Fortune 500 list are women, a mere 27 out of 500. In Canada, despite 3 years of “comply or explain” regulation from the Ontario Securities Commission, only 12% of board seats are held by women. &#10;&#10;Notwithstanding extensive research on the topic and widespread diversity initiatives, gender representation remains a persistent problem in corporate leadership and in the workforce.&#10;&#10;Because of this sluggish progress toward gender equality, organizations and policy makers are increasingly considering the possibility of implementing quotas, particularly at the level of board directors, to achieve gender parity. While some people remain very concerned about the use of quotas, research suggests they aren’t as scary as people think.&#10;&#10;This explainer is based an Oxford-style debate on the effectiveness of gender quotas hosted by the Institute for Gender and the Economy (GATE) in 2017. &#10;&#10;View the full research brief here: https://www.gendereconomy.org/the-debate-about-quotas/&#10;&#10;Did you like this video? &#10;&#10;Visit our website to see more: https://www.gendereconomy.org/&#10;And follow us on Twitter: https://twitter.com/GenderEconomy and &#10;LinkedIn: https://www.linkedin.com/company/gendereconomy/&#10;&#10;Sign up for our monthly newsletter for regular updates on news, insights and events: http://eepurl.com/c2TmLr" id="170" name="Google Shape;170;g1e374001eb5_0_152" title="The Brief: Do gender quotas work?">
            <a:hlinkClick r:id="rId4"/>
          </p:cNvPr>
          <p:cNvPicPr preferRelativeResize="0"/>
          <p:nvPr/>
        </p:nvPicPr>
        <p:blipFill>
          <a:blip r:embed="rId5">
            <a:alphaModFix/>
          </a:blip>
          <a:stretch>
            <a:fillRect/>
          </a:stretch>
        </p:blipFill>
        <p:spPr>
          <a:xfrm>
            <a:off x="3632445" y="1503675"/>
            <a:ext cx="8043911" cy="4524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gtEl>
                                        <p:attrNameLst>
                                          <p:attrName>style.visibility</p:attrName>
                                        </p:attrNameLst>
                                      </p:cBhvr>
                                      <p:to>
                                        <p:strVal val="visible"/>
                                      </p:to>
                                    </p:set>
                                    <p:animEffect filter="fade" transition="in">
                                      <p:cBhvr>
                                        <p:cTn dur="1000"/>
                                        <p:tgtEl>
                                          <p:spTgt spid="1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pic>
        <p:nvPicPr>
          <p:cNvPr descr="Image result for what are my identities" id="175" name="Google Shape;175;g1e374001eb5_0_266"/>
          <p:cNvPicPr preferRelativeResize="0"/>
          <p:nvPr/>
        </p:nvPicPr>
        <p:blipFill rotWithShape="1">
          <a:blip r:embed="rId3">
            <a:alphaModFix amt="40000"/>
          </a:blip>
          <a:srcRect b="21633" l="0" r="0" t="22117"/>
          <a:stretch/>
        </p:blipFill>
        <p:spPr>
          <a:xfrm>
            <a:off x="20" y="0"/>
            <a:ext cx="12191980" cy="6886576"/>
          </a:xfrm>
          <a:prstGeom prst="rect">
            <a:avLst/>
          </a:prstGeom>
          <a:noFill/>
          <a:ln>
            <a:noFill/>
          </a:ln>
        </p:spPr>
      </p:pic>
      <p:sp>
        <p:nvSpPr>
          <p:cNvPr id="176" name="Google Shape;176;g1e374001eb5_0_266"/>
          <p:cNvSpPr txBox="1"/>
          <p:nvPr>
            <p:ph type="title"/>
          </p:nvPr>
        </p:nvSpPr>
        <p:spPr>
          <a:xfrm>
            <a:off x="831850" y="5629308"/>
            <a:ext cx="10515600" cy="652500"/>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dk1"/>
              </a:buClr>
              <a:buSzPts val="4000"/>
              <a:buFont typeface="Verdana"/>
              <a:buNone/>
            </a:pPr>
            <a:r>
              <a:rPr b="0" lang="en-US"/>
              <a:t>Exercise | Discussion</a:t>
            </a:r>
            <a:r>
              <a:rPr lang="en-US"/>
              <a:t> </a:t>
            </a:r>
            <a:br>
              <a:rPr lang="en-US"/>
            </a:br>
            <a:r>
              <a:rPr lang="en-US"/>
              <a:t>THE DEBATE ABOUT QUOTAS</a:t>
            </a:r>
            <a:endParaRPr/>
          </a:p>
        </p:txBody>
      </p:sp>
      <p:pic>
        <p:nvPicPr>
          <p:cNvPr id="177" name="Google Shape;177;g1e374001eb5_0_266"/>
          <p:cNvPicPr preferRelativeResize="0"/>
          <p:nvPr/>
        </p:nvPicPr>
        <p:blipFill rotWithShape="1">
          <a:blip r:embed="rId4">
            <a:alphaModFix/>
          </a:blip>
          <a:srcRect b="0" l="0" r="0" t="0"/>
          <a:stretch/>
        </p:blipFill>
        <p:spPr>
          <a:xfrm>
            <a:off x="9744650" y="1198500"/>
            <a:ext cx="1691200" cy="16912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g252a706d352_0_6"/>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Questions</a:t>
            </a:r>
            <a:endParaRPr/>
          </a:p>
        </p:txBody>
      </p:sp>
      <p:sp>
        <p:nvSpPr>
          <p:cNvPr id="184" name="Google Shape;184;g252a706d352_0_6"/>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[insert your questions to prompt the discussion]</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g23e52c82d5e_0_36"/>
          <p:cNvSpPr txBox="1"/>
          <p:nvPr>
            <p:ph type="ctrTitle"/>
          </p:nvPr>
        </p:nvSpPr>
        <p:spPr>
          <a:xfrm>
            <a:off x="815225" y="1491351"/>
            <a:ext cx="10561500" cy="25440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SzPts val="6000"/>
              <a:buNone/>
            </a:pPr>
            <a:r>
              <a:rPr lang="en-US"/>
              <a:t>Women in Politics</a:t>
            </a:r>
            <a:endParaRPr/>
          </a:p>
        </p:txBody>
      </p:sp>
      <p:sp>
        <p:nvSpPr>
          <p:cNvPr id="191" name="Google Shape;191;g23e52c82d5e_0_36"/>
          <p:cNvSpPr txBox="1"/>
          <p:nvPr>
            <p:ph idx="1" type="subTitle"/>
          </p:nvPr>
        </p:nvSpPr>
        <p:spPr>
          <a:xfrm>
            <a:off x="815225" y="4384883"/>
            <a:ext cx="10561500" cy="16557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1000"/>
              </a:spcBef>
              <a:spcAft>
                <a:spcPts val="0"/>
              </a:spcAft>
              <a:buSzPts val="2400"/>
              <a:buNone/>
            </a:pPr>
            <a:r>
              <a:rPr lang="en-US"/>
              <a:t>Section 3</a:t>
            </a:r>
            <a:endParaRPr/>
          </a:p>
          <a:p>
            <a:pPr indent="0" lvl="0" marL="0" rtl="0" algn="ctr">
              <a:lnSpc>
                <a:spcPct val="90000"/>
              </a:lnSpc>
              <a:spcBef>
                <a:spcPts val="1000"/>
              </a:spcBef>
              <a:spcAft>
                <a:spcPts val="0"/>
              </a:spcAft>
              <a:buSzPts val="2400"/>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2"/>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p>
            <a:pPr indent="0" lvl="0" marL="0" marR="0" rtl="0" algn="ctr">
              <a:lnSpc>
                <a:spcPct val="90000"/>
              </a:lnSpc>
              <a:spcBef>
                <a:spcPts val="0"/>
              </a:spcBef>
              <a:spcAft>
                <a:spcPts val="0"/>
              </a:spcAft>
              <a:buClr>
                <a:schemeClr val="dk1"/>
              </a:buClr>
              <a:buSzPts val="6000"/>
              <a:buFont typeface="Verdana"/>
              <a:buNone/>
            </a:pPr>
            <a:r>
              <a:rPr lang="en-US"/>
              <a:t>The Value of Diversity</a:t>
            </a:r>
            <a:endParaRPr/>
          </a:p>
        </p:txBody>
      </p:sp>
      <p:sp>
        <p:nvSpPr>
          <p:cNvPr id="69" name="Google Shape;69;p2"/>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p>
            <a:pPr indent="-342900" lvl="0" marL="342900" marR="0" rtl="0" algn="ctr">
              <a:lnSpc>
                <a:spcPct val="90000"/>
              </a:lnSpc>
              <a:spcBef>
                <a:spcPts val="1000"/>
              </a:spcBef>
              <a:spcAft>
                <a:spcPts val="0"/>
              </a:spcAft>
              <a:buClr>
                <a:schemeClr val="dk1"/>
              </a:buClr>
              <a:buSzPts val="2400"/>
              <a:buFont typeface="Arial"/>
              <a:buNone/>
            </a:pPr>
            <a:r>
              <a:rPr lang="en-US"/>
              <a:t>Mr Roderick Vassallo &amp; Prof JosAnn Cutajar </a:t>
            </a:r>
            <a:endParaRPr/>
          </a:p>
          <a:p>
            <a:pPr indent="-342900" lvl="0" marL="342900" marR="0" rtl="0" algn="ctr">
              <a:lnSpc>
                <a:spcPct val="90000"/>
              </a:lnSpc>
              <a:spcBef>
                <a:spcPts val="1000"/>
              </a:spcBef>
              <a:spcAft>
                <a:spcPts val="0"/>
              </a:spcAft>
              <a:buClr>
                <a:schemeClr val="dk1"/>
              </a:buClr>
              <a:buSzPts val="2400"/>
              <a:buFont typeface="Arial"/>
              <a:buNone/>
            </a:pPr>
            <a:r>
              <a:rPr lang="en-US"/>
              <a:t>L-Università ta’ Malta</a:t>
            </a:r>
            <a:endParaRPr/>
          </a:p>
          <a:p>
            <a:pPr indent="-342900" lvl="0" marL="342900" marR="0" rtl="0" algn="ctr">
              <a:lnSpc>
                <a:spcPct val="90000"/>
              </a:lnSpc>
              <a:spcBef>
                <a:spcPts val="1000"/>
              </a:spcBef>
              <a:spcAft>
                <a:spcPts val="0"/>
              </a:spcAft>
              <a:buClr>
                <a:schemeClr val="dk1"/>
              </a:buClr>
              <a:buSzPts val="2400"/>
              <a:buFont typeface="Arial"/>
              <a:buNone/>
            </a:pPr>
            <a:r>
              <a:rPr lang="en-US" sz="1600"/>
              <a:t>2023</a:t>
            </a:r>
            <a:endParaRPr sz="16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g252a706d352_0_12"/>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Introduction</a:t>
            </a:r>
            <a:endParaRPr/>
          </a:p>
        </p:txBody>
      </p:sp>
      <p:sp>
        <p:nvSpPr>
          <p:cNvPr id="198" name="Google Shape;198;g252a706d352_0_12"/>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One hundred years after women won the vote or were first elected to parliament in some EU countries, the data show that women continue to be under-represented in politics and public life, in the European Parliament, national parliaments and governments, and local assemblies.</a:t>
            </a:r>
            <a:endParaRPr/>
          </a:p>
          <a:p>
            <a:pPr indent="0" lvl="0" marL="0" rtl="0" algn="l">
              <a:spcBef>
                <a:spcPts val="1000"/>
              </a:spcBef>
              <a:spcAft>
                <a:spcPts val="0"/>
              </a:spcAft>
              <a:buNone/>
            </a:pPr>
            <a:r>
              <a:t/>
            </a:r>
            <a:endParaRPr/>
          </a:p>
          <a:p>
            <a:pPr indent="0" lvl="0" marL="0" rtl="0" algn="l">
              <a:spcBef>
                <a:spcPts val="1000"/>
              </a:spcBef>
              <a:spcAft>
                <a:spcPts val="0"/>
              </a:spcAft>
              <a:buNone/>
            </a:pPr>
            <a:r>
              <a:rPr i="1" lang="en-US"/>
              <a:t>What are your thoughts about this?</a:t>
            </a:r>
            <a:endParaRPr i="1"/>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pic>
        <p:nvPicPr>
          <p:cNvPr descr="Image result for what are my identities" id="203" name="Google Shape;203;g252a706d352_0_69"/>
          <p:cNvPicPr preferRelativeResize="0"/>
          <p:nvPr/>
        </p:nvPicPr>
        <p:blipFill rotWithShape="1">
          <a:blip r:embed="rId3">
            <a:alphaModFix amt="40000"/>
          </a:blip>
          <a:srcRect b="21633" l="0" r="0" t="22117"/>
          <a:stretch/>
        </p:blipFill>
        <p:spPr>
          <a:xfrm>
            <a:off x="20" y="0"/>
            <a:ext cx="12191980" cy="6886576"/>
          </a:xfrm>
          <a:prstGeom prst="rect">
            <a:avLst/>
          </a:prstGeom>
          <a:noFill/>
          <a:ln>
            <a:noFill/>
          </a:ln>
        </p:spPr>
      </p:pic>
      <p:sp>
        <p:nvSpPr>
          <p:cNvPr id="204" name="Google Shape;204;g252a706d352_0_69"/>
          <p:cNvSpPr txBox="1"/>
          <p:nvPr>
            <p:ph type="title"/>
          </p:nvPr>
        </p:nvSpPr>
        <p:spPr>
          <a:xfrm>
            <a:off x="831850" y="5629308"/>
            <a:ext cx="10515600" cy="652500"/>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dk1"/>
              </a:buClr>
              <a:buSzPts val="4000"/>
              <a:buFont typeface="Verdana"/>
              <a:buNone/>
            </a:pPr>
            <a:r>
              <a:rPr b="0" lang="en-US"/>
              <a:t>Exercise | Discussion</a:t>
            </a:r>
            <a:r>
              <a:rPr lang="en-US"/>
              <a:t> </a:t>
            </a:r>
            <a:br>
              <a:rPr lang="en-US"/>
            </a:br>
            <a:r>
              <a:rPr lang="en-US"/>
              <a:t>WOMEN IN POLITICS IN THE EU</a:t>
            </a:r>
            <a:endParaRPr/>
          </a:p>
        </p:txBody>
      </p:sp>
      <p:pic>
        <p:nvPicPr>
          <p:cNvPr id="205" name="Google Shape;205;g252a706d352_0_69"/>
          <p:cNvPicPr preferRelativeResize="0"/>
          <p:nvPr/>
        </p:nvPicPr>
        <p:blipFill rotWithShape="1">
          <a:blip r:embed="rId4">
            <a:alphaModFix/>
          </a:blip>
          <a:srcRect b="0" l="0" r="0" t="0"/>
          <a:stretch/>
        </p:blipFill>
        <p:spPr>
          <a:xfrm>
            <a:off x="9744650" y="1198500"/>
            <a:ext cx="1691200" cy="16912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g1e374001eb5_0_214"/>
          <p:cNvSpPr txBox="1"/>
          <p:nvPr>
            <p:ph type="title"/>
          </p:nvPr>
        </p:nvSpPr>
        <p:spPr>
          <a:xfrm>
            <a:off x="839788" y="1503673"/>
            <a:ext cx="2668800" cy="9336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a:t>Suggestions</a:t>
            </a:r>
            <a:endParaRPr/>
          </a:p>
        </p:txBody>
      </p:sp>
      <p:sp>
        <p:nvSpPr>
          <p:cNvPr id="212" name="Google Shape;212;g1e374001eb5_0_214"/>
          <p:cNvSpPr txBox="1"/>
          <p:nvPr>
            <p:ph idx="1" type="body"/>
          </p:nvPr>
        </p:nvSpPr>
        <p:spPr>
          <a:xfrm>
            <a:off x="839788" y="2764977"/>
            <a:ext cx="2668800" cy="3263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600"/>
              <a:buNone/>
            </a:pPr>
            <a:r>
              <a:rPr lang="en-US"/>
              <a:t>So how do you get more women into politics to make politics more equal? BBC reporter Reha Kansara explains how some countries have tried.</a:t>
            </a:r>
            <a:endParaRPr/>
          </a:p>
          <a:p>
            <a:pPr indent="0" lvl="0" marL="0" rtl="0" algn="l">
              <a:lnSpc>
                <a:spcPct val="90000"/>
              </a:lnSpc>
              <a:spcBef>
                <a:spcPts val="1000"/>
              </a:spcBef>
              <a:spcAft>
                <a:spcPts val="0"/>
              </a:spcAft>
              <a:buSzPts val="1600"/>
              <a:buNone/>
            </a:pPr>
            <a:r>
              <a:rPr lang="en-US"/>
              <a:t>BBC My World presents this video, outlining some steps which can be taken to help break the glass ceiling and create a more gender equal political landscape.</a:t>
            </a:r>
            <a:endParaRPr/>
          </a:p>
        </p:txBody>
      </p:sp>
      <p:pic>
        <p:nvPicPr>
          <p:cNvPr descr="Even though women make up half of the world’s population, it’s still men who make most of the big decisions. Less than 1 in 4 of the world’s politicians are women. So how do you get more women into politics to make politics more equal? BBC reporter Reha Kansara explains how some countries have tried.&#10;&#10;BBC My World presents this video, outlining some steps which can be taken to help break the glass ceiling and create a more gender equal political landscape.&#10;&#10;Subscribe to #BBCMyWorld here: https://bit.ly/3wxzdPx&#10;&#10;#Women #politics #equality" id="213" name="Google Shape;213;g1e374001eb5_0_214" title="HOW can more women get into politics? - BBC My World">
            <a:hlinkClick r:id="rId3"/>
          </p:cNvPr>
          <p:cNvPicPr preferRelativeResize="0"/>
          <p:nvPr/>
        </p:nvPicPr>
        <p:blipFill>
          <a:blip r:embed="rId4">
            <a:alphaModFix/>
          </a:blip>
          <a:stretch>
            <a:fillRect/>
          </a:stretch>
        </p:blipFill>
        <p:spPr>
          <a:xfrm>
            <a:off x="3589594" y="1503675"/>
            <a:ext cx="8043911" cy="4524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3"/>
                                        </p:tgtEl>
                                        <p:attrNameLst>
                                          <p:attrName>style.visibility</p:attrName>
                                        </p:attrNameLst>
                                      </p:cBhvr>
                                      <p:to>
                                        <p:strVal val="visible"/>
                                      </p:to>
                                    </p:set>
                                    <p:animEffect filter="fade" transition="in">
                                      <p:cBhvr>
                                        <p:cTn dur="1000"/>
                                        <p:tgtEl>
                                          <p:spTgt spid="21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g23e52c82d5e_0_490"/>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Resources</a:t>
            </a:r>
            <a:endParaRPr/>
          </a:p>
        </p:txBody>
      </p:sp>
      <p:sp>
        <p:nvSpPr>
          <p:cNvPr id="220" name="Google Shape;220;g23e52c82d5e_0_490"/>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SzPts val="2400"/>
              <a:buChar char="●"/>
            </a:pPr>
            <a:r>
              <a:rPr lang="en-US"/>
              <a:t>The debate about quotas: </a:t>
            </a:r>
            <a:r>
              <a:rPr lang="en-US" u="sng">
                <a:solidFill>
                  <a:schemeClr val="hlink"/>
                </a:solidFill>
                <a:hlinkClick r:id="rId3"/>
              </a:rPr>
              <a:t>https://www.gendereconomy.org/the-debate-about-quotas/</a:t>
            </a:r>
            <a:r>
              <a:rPr lang="en-US"/>
              <a:t> </a:t>
            </a:r>
            <a:endParaRPr/>
          </a:p>
          <a:p>
            <a:pPr indent="-381000" lvl="0" marL="457200" rtl="0" algn="l">
              <a:lnSpc>
                <a:spcPct val="90000"/>
              </a:lnSpc>
              <a:spcBef>
                <a:spcPts val="1000"/>
              </a:spcBef>
              <a:spcAft>
                <a:spcPts val="0"/>
              </a:spcAft>
              <a:buSzPts val="2400"/>
              <a:buChar char="●"/>
            </a:pPr>
            <a:r>
              <a:rPr lang="en-US"/>
              <a:t>Women in politics in the EU: </a:t>
            </a:r>
            <a:r>
              <a:rPr lang="en-US" u="sng">
                <a:solidFill>
                  <a:schemeClr val="hlink"/>
                </a:solidFill>
                <a:hlinkClick r:id="rId4"/>
              </a:rPr>
              <a:t>https://www.europarl.europa.eu/RegData/etudes/BRIE/2021/689345/EPRS_BRI(2021)689345_EN.pdf</a:t>
            </a:r>
            <a:r>
              <a:rPr lang="en-US"/>
              <a:t> </a:t>
            </a:r>
            <a:endParaRPr/>
          </a:p>
          <a:p>
            <a:pPr indent="-381000" lvl="0" marL="457200" rtl="0" algn="l">
              <a:lnSpc>
                <a:spcPct val="90000"/>
              </a:lnSpc>
              <a:spcBef>
                <a:spcPts val="1000"/>
              </a:spcBef>
              <a:spcAft>
                <a:spcPts val="0"/>
              </a:spcAft>
              <a:buSzPts val="2400"/>
              <a:buChar char="●"/>
            </a:pPr>
            <a:r>
              <a:rPr lang="en-US"/>
              <a:t>Why aren’t more women in politics? | DW Documentary: </a:t>
            </a:r>
            <a:r>
              <a:rPr lang="en-US" u="sng">
                <a:solidFill>
                  <a:schemeClr val="hlink"/>
                </a:solidFill>
                <a:hlinkClick r:id="rId5"/>
              </a:rPr>
              <a:t>https://www.youtube.com/watch?v=09k4jOxPuz0</a:t>
            </a:r>
            <a:r>
              <a:rPr lang="en-US"/>
              <a:t> </a:t>
            </a:r>
            <a:endParaRPr/>
          </a:p>
          <a:p>
            <a:pPr indent="0" lvl="0" marL="0" rtl="0" algn="l">
              <a:lnSpc>
                <a:spcPct val="90000"/>
              </a:lnSpc>
              <a:spcBef>
                <a:spcPts val="1000"/>
              </a:spcBef>
              <a:spcAft>
                <a:spcPts val="0"/>
              </a:spcAft>
              <a:buSzPts val="2400"/>
              <a:buNone/>
            </a:pPr>
            <a:r>
              <a:t/>
            </a:r>
            <a:endParaRPr sz="2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g23e52c82d5e_0_0"/>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Introduction</a:t>
            </a:r>
            <a:endParaRPr/>
          </a:p>
        </p:txBody>
      </p:sp>
      <p:sp>
        <p:nvSpPr>
          <p:cNvPr id="76" name="Google Shape;76;g23e52c82d5e_0_0"/>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400"/>
              <a:buNone/>
            </a:pPr>
            <a:r>
              <a:rPr lang="en-US"/>
              <a:t>In this session we shall explore in depth the concepts of: </a:t>
            </a:r>
            <a:endParaRPr/>
          </a:p>
          <a:p>
            <a:pPr indent="-381000" lvl="0" marL="457200" rtl="0" algn="l">
              <a:lnSpc>
                <a:spcPct val="90000"/>
              </a:lnSpc>
              <a:spcBef>
                <a:spcPts val="0"/>
              </a:spcBef>
              <a:spcAft>
                <a:spcPts val="0"/>
              </a:spcAft>
              <a:buSzPts val="2400"/>
              <a:buChar char="●"/>
            </a:pPr>
            <a:r>
              <a:rPr lang="en-US"/>
              <a:t>diversity in the academia and in the workplace</a:t>
            </a:r>
            <a:endParaRPr/>
          </a:p>
          <a:p>
            <a:pPr indent="-381000" lvl="0" marL="457200" rtl="0" algn="l">
              <a:lnSpc>
                <a:spcPct val="90000"/>
              </a:lnSpc>
              <a:spcBef>
                <a:spcPts val="0"/>
              </a:spcBef>
              <a:spcAft>
                <a:spcPts val="0"/>
              </a:spcAft>
              <a:buSzPts val="2400"/>
              <a:buChar char="●"/>
            </a:pPr>
            <a:r>
              <a:rPr lang="en-US"/>
              <a:t>mainstreaming.</a:t>
            </a:r>
            <a:endParaRPr/>
          </a:p>
          <a:p>
            <a:pPr indent="0" lvl="0" marL="0" rtl="0" algn="l">
              <a:lnSpc>
                <a:spcPct val="90000"/>
              </a:lnSpc>
              <a:spcBef>
                <a:spcPts val="0"/>
              </a:spcBef>
              <a:spcAft>
                <a:spcPts val="0"/>
              </a:spcAft>
              <a:buNone/>
            </a:pPr>
            <a:r>
              <a:t/>
            </a:r>
            <a:endParaRPr/>
          </a:p>
          <a:p>
            <a:pPr indent="0" lvl="0" marL="0" rtl="0" algn="l">
              <a:lnSpc>
                <a:spcPct val="90000"/>
              </a:lnSpc>
              <a:spcBef>
                <a:spcPts val="0"/>
              </a:spcBef>
              <a:spcAft>
                <a:spcPts val="0"/>
              </a:spcAft>
              <a:buNone/>
            </a:pPr>
            <a:r>
              <a:rPr lang="en-US"/>
              <a:t>We shall additionally debate:</a:t>
            </a:r>
            <a:endParaRPr/>
          </a:p>
          <a:p>
            <a:pPr indent="-381000" lvl="0" marL="457200" rtl="0" algn="l">
              <a:lnSpc>
                <a:spcPct val="90000"/>
              </a:lnSpc>
              <a:spcBef>
                <a:spcPts val="0"/>
              </a:spcBef>
              <a:spcAft>
                <a:spcPts val="0"/>
              </a:spcAft>
              <a:buSzPts val="2400"/>
              <a:buChar char="●"/>
            </a:pPr>
            <a:r>
              <a:rPr lang="en-US"/>
              <a:t>gender quotas</a:t>
            </a:r>
            <a:endParaRPr/>
          </a:p>
          <a:p>
            <a:pPr indent="-381000" lvl="0" marL="457200" rtl="0" algn="l">
              <a:lnSpc>
                <a:spcPct val="90000"/>
              </a:lnSpc>
              <a:spcBef>
                <a:spcPts val="0"/>
              </a:spcBef>
              <a:spcAft>
                <a:spcPts val="0"/>
              </a:spcAft>
              <a:buSzPts val="2400"/>
              <a:buChar char="●"/>
            </a:pPr>
            <a:r>
              <a:rPr lang="en-US"/>
              <a:t>women in politics in the EU.</a:t>
            </a:r>
            <a:endParaRPr/>
          </a:p>
          <a:p>
            <a:pPr indent="0" lvl="0" marL="0" rtl="0" algn="l">
              <a:lnSpc>
                <a:spcPct val="90000"/>
              </a:lnSpc>
              <a:spcBef>
                <a:spcPts val="1000"/>
              </a:spcBef>
              <a:spcAft>
                <a:spcPts val="0"/>
              </a:spcAft>
              <a:buSzPts val="2400"/>
              <a:buNone/>
            </a:pPr>
            <a:r>
              <a:t/>
            </a:r>
            <a:endParaRPr/>
          </a:p>
          <a:p>
            <a:pPr indent="0" lvl="0" marL="0" rtl="0" algn="l">
              <a:lnSpc>
                <a:spcPct val="90000"/>
              </a:lnSpc>
              <a:spcBef>
                <a:spcPts val="1000"/>
              </a:spcBef>
              <a:spcAft>
                <a:spcPts val="0"/>
              </a:spcAft>
              <a:buSzPts val="2400"/>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pic>
        <p:nvPicPr>
          <p:cNvPr descr="Image result for what are my identities" id="81" name="Google Shape;81;g252a706d352_0_0"/>
          <p:cNvPicPr preferRelativeResize="0"/>
          <p:nvPr/>
        </p:nvPicPr>
        <p:blipFill rotWithShape="1">
          <a:blip r:embed="rId3">
            <a:alphaModFix amt="40000"/>
          </a:blip>
          <a:srcRect b="21633" l="0" r="0" t="22117"/>
          <a:stretch/>
        </p:blipFill>
        <p:spPr>
          <a:xfrm>
            <a:off x="20" y="0"/>
            <a:ext cx="12191980" cy="6886576"/>
          </a:xfrm>
          <a:prstGeom prst="rect">
            <a:avLst/>
          </a:prstGeom>
          <a:noFill/>
          <a:ln>
            <a:noFill/>
          </a:ln>
        </p:spPr>
      </p:pic>
      <p:sp>
        <p:nvSpPr>
          <p:cNvPr id="82" name="Google Shape;82;g252a706d352_0_0"/>
          <p:cNvSpPr txBox="1"/>
          <p:nvPr>
            <p:ph type="title"/>
          </p:nvPr>
        </p:nvSpPr>
        <p:spPr>
          <a:xfrm>
            <a:off x="831850" y="5629308"/>
            <a:ext cx="10515600" cy="652500"/>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dk1"/>
              </a:buClr>
              <a:buSzPts val="4000"/>
              <a:buFont typeface="Verdana"/>
              <a:buNone/>
            </a:pPr>
            <a:r>
              <a:rPr b="0" lang="en-US"/>
              <a:t>Activity</a:t>
            </a:r>
            <a:r>
              <a:rPr b="0" lang="en-US"/>
              <a:t> | </a:t>
            </a:r>
            <a:r>
              <a:rPr lang="en-US"/>
              <a:t> </a:t>
            </a:r>
            <a:r>
              <a:rPr b="0" lang="en-US"/>
              <a:t>Ice-breaker</a:t>
            </a:r>
            <a:br>
              <a:rPr lang="en-US"/>
            </a:br>
            <a:r>
              <a:rPr lang="en-US"/>
              <a:t>BREAKING THE ICE AROUND DIVERSITY</a:t>
            </a:r>
            <a:endParaRPr/>
          </a:p>
        </p:txBody>
      </p:sp>
      <p:pic>
        <p:nvPicPr>
          <p:cNvPr id="83" name="Google Shape;83;g252a706d352_0_0"/>
          <p:cNvPicPr preferRelativeResize="0"/>
          <p:nvPr/>
        </p:nvPicPr>
        <p:blipFill rotWithShape="1">
          <a:blip r:embed="rId4">
            <a:alphaModFix/>
          </a:blip>
          <a:srcRect b="0" l="0" r="0" t="0"/>
          <a:stretch/>
        </p:blipFill>
        <p:spPr>
          <a:xfrm>
            <a:off x="9744650" y="1198500"/>
            <a:ext cx="1691199" cy="16911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g23e52c82d5e_0_24"/>
          <p:cNvSpPr txBox="1"/>
          <p:nvPr>
            <p:ph type="ctrTitle"/>
          </p:nvPr>
        </p:nvSpPr>
        <p:spPr>
          <a:xfrm>
            <a:off x="815225" y="1491351"/>
            <a:ext cx="10561500" cy="25440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SzPts val="6000"/>
              <a:buNone/>
            </a:pPr>
            <a:r>
              <a:rPr lang="en-US"/>
              <a:t>Diversity &amp; Mainsteaming</a:t>
            </a:r>
            <a:endParaRPr/>
          </a:p>
        </p:txBody>
      </p:sp>
      <p:sp>
        <p:nvSpPr>
          <p:cNvPr id="90" name="Google Shape;90;g23e52c82d5e_0_24"/>
          <p:cNvSpPr txBox="1"/>
          <p:nvPr>
            <p:ph idx="1" type="subTitle"/>
          </p:nvPr>
        </p:nvSpPr>
        <p:spPr>
          <a:xfrm>
            <a:off x="815225" y="4384883"/>
            <a:ext cx="10561500" cy="16557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1000"/>
              </a:spcBef>
              <a:spcAft>
                <a:spcPts val="0"/>
              </a:spcAft>
              <a:buSzPts val="2400"/>
              <a:buNone/>
            </a:pPr>
            <a:r>
              <a:rPr lang="en-US"/>
              <a:t>Section 1</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g23e52c82d5e_0_6"/>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Defining Diversity</a:t>
            </a:r>
            <a:endParaRPr/>
          </a:p>
        </p:txBody>
      </p:sp>
      <p:sp>
        <p:nvSpPr>
          <p:cNvPr id="97" name="Google Shape;97;g23e52c82d5e_0_6"/>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None/>
            </a:pPr>
            <a:r>
              <a:rPr b="1" lang="en-US"/>
              <a:t>Diversity refers to the recognition and acceptance of differences among individuals and groups. </a:t>
            </a:r>
            <a:endParaRPr b="1"/>
          </a:p>
          <a:p>
            <a:pPr indent="-381000" lvl="0" marL="457200" rtl="0" algn="l">
              <a:lnSpc>
                <a:spcPct val="90000"/>
              </a:lnSpc>
              <a:spcBef>
                <a:spcPts val="0"/>
              </a:spcBef>
              <a:spcAft>
                <a:spcPts val="0"/>
              </a:spcAft>
              <a:buSzPts val="2400"/>
              <a:buChar char="●"/>
            </a:pPr>
            <a:r>
              <a:rPr lang="en-US"/>
              <a:t>Differences based on various characteristics such as: race, ethnicity, gender, sexual orientation, religion, family status, disability, and socio-economic status. </a:t>
            </a:r>
            <a:endParaRPr/>
          </a:p>
          <a:p>
            <a:pPr indent="-381000" lvl="0" marL="457200" rtl="0" algn="l">
              <a:lnSpc>
                <a:spcPct val="90000"/>
              </a:lnSpc>
              <a:spcBef>
                <a:spcPts val="0"/>
              </a:spcBef>
              <a:spcAft>
                <a:spcPts val="0"/>
              </a:spcAft>
              <a:buSzPts val="2400"/>
              <a:buChar char="●"/>
            </a:pPr>
            <a:r>
              <a:rPr lang="en-US"/>
              <a:t>Embracing diversity involves creating an inclusive environment where everyone feels </a:t>
            </a:r>
            <a:r>
              <a:rPr b="1" lang="en-US"/>
              <a:t>respected</a:t>
            </a:r>
            <a:r>
              <a:rPr lang="en-US"/>
              <a:t>, </a:t>
            </a:r>
            <a:r>
              <a:rPr b="1" lang="en-US"/>
              <a:t>supported</a:t>
            </a:r>
            <a:r>
              <a:rPr lang="en-US"/>
              <a:t>, and </a:t>
            </a:r>
            <a:r>
              <a:rPr b="1" lang="en-US"/>
              <a:t>empowered</a:t>
            </a:r>
            <a:r>
              <a:rPr lang="en-US"/>
              <a:t>. </a:t>
            </a:r>
            <a:endParaRPr i="1"/>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g252a706d352_0_24"/>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The importance of diversity</a:t>
            </a:r>
            <a:endParaRPr/>
          </a:p>
        </p:txBody>
      </p:sp>
      <p:sp>
        <p:nvSpPr>
          <p:cNvPr id="104" name="Google Shape;104;g252a706d352_0_24"/>
          <p:cNvSpPr txBox="1"/>
          <p:nvPr>
            <p:ph idx="1" type="body"/>
          </p:nvPr>
        </p:nvSpPr>
        <p:spPr>
          <a:xfrm>
            <a:off x="476950" y="2710925"/>
            <a:ext cx="10870500" cy="40791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In </a:t>
            </a:r>
            <a:r>
              <a:rPr b="1" lang="en-US"/>
              <a:t>academia</a:t>
            </a:r>
            <a:r>
              <a:rPr lang="en-US"/>
              <a:t> diversity can enhance the learning experience by exposing students/staff to different perspectives, ideas, and ways of thinking, and preparing them to navigate a diverse and interconnected world.</a:t>
            </a:r>
            <a:endParaRPr/>
          </a:p>
          <a:p>
            <a:pPr indent="-381000" lvl="0" marL="457200" rtl="0" algn="l">
              <a:spcBef>
                <a:spcPts val="0"/>
              </a:spcBef>
              <a:spcAft>
                <a:spcPts val="0"/>
              </a:spcAft>
              <a:buSzPts val="2400"/>
              <a:buChar char="●"/>
            </a:pPr>
            <a:r>
              <a:rPr lang="en-US"/>
              <a:t>Employers/companies</a:t>
            </a:r>
            <a:r>
              <a:rPr lang="en-US"/>
              <a:t> that foster diversity and inclusivity create an environment where different groups of employees feel recognized and esteemed, resulting in heightened morale. By embracing a diverse and inclusive </a:t>
            </a:r>
            <a:r>
              <a:rPr b="1" lang="en-US"/>
              <a:t>workforce</a:t>
            </a:r>
            <a:r>
              <a:rPr lang="en-US"/>
              <a:t>, organizations can use the distinctive skills, experiences, and perspectives of their employees to drive innovation and improve overall performance</a:t>
            </a:r>
            <a:endParaRPr/>
          </a:p>
          <a:p>
            <a:pPr indent="0" lvl="0" marL="0" rtl="0" algn="l">
              <a:spcBef>
                <a:spcPts val="100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g252a706d352_0_30"/>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The Challenges of Diversity</a:t>
            </a:r>
            <a:endParaRPr/>
          </a:p>
        </p:txBody>
      </p:sp>
      <p:sp>
        <p:nvSpPr>
          <p:cNvPr id="111" name="Google Shape;111;g252a706d352_0_30"/>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a:t>Customizing diversity practices to align with organizational goals</a:t>
            </a:r>
            <a:endParaRPr/>
          </a:p>
          <a:p>
            <a:pPr indent="-381000" lvl="0" marL="457200" rtl="0" algn="l">
              <a:spcBef>
                <a:spcPts val="0"/>
              </a:spcBef>
              <a:spcAft>
                <a:spcPts val="0"/>
              </a:spcAft>
              <a:buSzPts val="2400"/>
              <a:buChar char="●"/>
            </a:pPr>
            <a:r>
              <a:rPr lang="en-US"/>
              <a:t>Bridging the gap between design and implementation</a:t>
            </a:r>
            <a:endParaRPr/>
          </a:p>
          <a:p>
            <a:pPr indent="-381000" lvl="0" marL="457200" rtl="0" algn="l">
              <a:spcBef>
                <a:spcPts val="0"/>
              </a:spcBef>
              <a:spcAft>
                <a:spcPts val="0"/>
              </a:spcAft>
              <a:buSzPts val="2400"/>
              <a:buChar char="●"/>
            </a:pPr>
            <a:r>
              <a:rPr lang="en-US"/>
              <a:t>Training managers for diversity success</a:t>
            </a:r>
            <a:endParaRPr/>
          </a:p>
          <a:p>
            <a:pPr indent="-381000" lvl="0" marL="457200" rtl="0" algn="l">
              <a:spcBef>
                <a:spcPts val="0"/>
              </a:spcBef>
              <a:spcAft>
                <a:spcPts val="0"/>
              </a:spcAft>
              <a:buSzPts val="2400"/>
              <a:buChar char="●"/>
            </a:pPr>
            <a:r>
              <a:rPr lang="en-US"/>
              <a:t>Addressing biases and promoting inclusivity</a:t>
            </a:r>
            <a:endParaRPr/>
          </a:p>
          <a:p>
            <a:pPr indent="-381000" lvl="0" marL="457200" rtl="0" algn="l">
              <a:spcBef>
                <a:spcPts val="0"/>
              </a:spcBef>
              <a:spcAft>
                <a:spcPts val="0"/>
              </a:spcAft>
              <a:buSzPts val="2400"/>
              <a:buChar char="●"/>
            </a:pPr>
            <a:r>
              <a:rPr lang="en-US"/>
              <a:t>Overcoming internal resistance and fostering understanding</a:t>
            </a:r>
            <a:endParaRPr/>
          </a:p>
          <a:p>
            <a:pPr indent="-381000" lvl="0" marL="457200" rtl="0" algn="l">
              <a:spcBef>
                <a:spcPts val="0"/>
              </a:spcBef>
              <a:spcAft>
                <a:spcPts val="0"/>
              </a:spcAft>
              <a:buSzPts val="2400"/>
              <a:buChar char="●"/>
            </a:pPr>
            <a:r>
              <a:rPr lang="en-US"/>
              <a:t>Effective communication across language barriers</a:t>
            </a:r>
            <a:endParaRPr/>
          </a:p>
          <a:p>
            <a:pPr indent="-381000" lvl="0" marL="457200" rtl="0" algn="l">
              <a:spcBef>
                <a:spcPts val="0"/>
              </a:spcBef>
              <a:spcAft>
                <a:spcPts val="0"/>
              </a:spcAft>
              <a:buSzPts val="2400"/>
              <a:buChar char="●"/>
            </a:pPr>
            <a:r>
              <a:rPr lang="en-US"/>
              <a:t>Navigating cultural misunderstandings</a:t>
            </a:r>
            <a:endParaRPr/>
          </a:p>
          <a:p>
            <a:pPr indent="-381000" lvl="0" marL="457200" rtl="0" algn="l">
              <a:spcBef>
                <a:spcPts val="0"/>
              </a:spcBef>
              <a:spcAft>
                <a:spcPts val="0"/>
              </a:spcAft>
              <a:buSzPts val="2400"/>
              <a:buChar char="●"/>
            </a:pPr>
            <a:r>
              <a:rPr lang="en-US"/>
              <a:t>Promoting gender equality in the workplace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g252a706d352_0_37"/>
          <p:cNvSpPr txBox="1"/>
          <p:nvPr>
            <p:ph type="title"/>
          </p:nvPr>
        </p:nvSpPr>
        <p:spPr>
          <a:xfrm>
            <a:off x="815225" y="1491352"/>
            <a:ext cx="10561500" cy="744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Mainstreaming</a:t>
            </a:r>
            <a:endParaRPr/>
          </a:p>
        </p:txBody>
      </p:sp>
      <p:sp>
        <p:nvSpPr>
          <p:cNvPr id="118" name="Google Shape;118;g252a706d352_0_37"/>
          <p:cNvSpPr txBox="1"/>
          <p:nvPr>
            <p:ph idx="1" type="body"/>
          </p:nvPr>
        </p:nvSpPr>
        <p:spPr>
          <a:xfrm>
            <a:off x="815225" y="2584836"/>
            <a:ext cx="10561500" cy="3457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Mainstreaming can be understood as the process of </a:t>
            </a:r>
            <a:r>
              <a:rPr b="1" lang="en-US"/>
              <a:t>incorporating</a:t>
            </a:r>
            <a:r>
              <a:rPr lang="en-US"/>
              <a:t> perspectives, needs, and experiences of individuals and groups who have traditionally been excluded or marginalized </a:t>
            </a:r>
            <a:r>
              <a:rPr b="1" lang="en-US"/>
              <a:t>into the dominant culture</a:t>
            </a:r>
            <a:r>
              <a:rPr lang="en-US"/>
              <a:t> or group.</a:t>
            </a:r>
            <a:endParaRPr/>
          </a:p>
        </p:txBody>
      </p:sp>
    </p:spTree>
  </p:cSld>
  <p:clrMapOvr>
    <a:masterClrMapping/>
  </p:clrMapOvr>
</p:sld>
</file>

<file path=ppt/theme/theme1.xml><?xml version="1.0" encoding="utf-8"?>
<a:theme xmlns:a="http://schemas.openxmlformats.org/drawingml/2006/main" xmlns:r="http://schemas.openxmlformats.org/officeDocument/2006/relationships" name="GEPARD">
  <a:themeElements>
    <a:clrScheme name="US">
      <a:dk1>
        <a:srgbClr val="002D59"/>
      </a:dk1>
      <a:lt1>
        <a:srgbClr val="FFFFFF"/>
      </a:lt1>
      <a:dk2>
        <a:srgbClr val="004993"/>
      </a:dk2>
      <a:lt2>
        <a:srgbClr val="E7E6E6"/>
      </a:lt2>
      <a:accent1>
        <a:srgbClr val="C00000"/>
      </a:accent1>
      <a:accent2>
        <a:srgbClr val="FF0000"/>
      </a:accent2>
      <a:accent3>
        <a:srgbClr val="A5A5A5"/>
      </a:accent3>
      <a:accent4>
        <a:srgbClr val="FFC000"/>
      </a:accent4>
      <a:accent5>
        <a:srgbClr val="5BADFF"/>
      </a:accent5>
      <a:accent6>
        <a:srgbClr val="92D050"/>
      </a:accent6>
      <a:hlink>
        <a:srgbClr val="0071E2"/>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2023-04-13T12:45:17Z</dcterms:created>
  <dc:creator>Roderick Vassallo</dc:creator>
</cp:coreProperties>
</file>